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1195FB7-0FE2-4791-9A61-462F0CB19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C387868-CBF7-433C-9794-1625349116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2AE7D82-40C0-49ED-A561-82B74DEBA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A6E2-830A-4E54-9334-A70D752B52BA}" type="datetimeFigureOut">
              <a:rPr lang="he-IL" smtClean="0"/>
              <a:t>י"א/כסלו/תשע"ט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D88536F-4B8D-4060-9E9F-54851809C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B45A8CB-350F-41B3-8833-F147124B1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B073-A666-46F7-AE69-658287C010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625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EF65925-7ADB-4FDF-8D7E-036840B40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436635E-D9C0-4F12-8245-C1F11B91F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5633161-BA45-4E6D-B6A5-0472D5B12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A6E2-830A-4E54-9334-A70D752B52BA}" type="datetimeFigureOut">
              <a:rPr lang="he-IL" smtClean="0"/>
              <a:t>י"א/כסלו/תשע"ט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BC9A854-668C-45E7-9212-9F99F6B0B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49BE611-E9A5-478E-8972-5B19484E3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B073-A666-46F7-AE69-658287C010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383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93663D87-9ECD-4256-964A-8503BDC11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8F38466-442B-4703-8BF7-AEA614C9E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7F37749-9BB5-426F-9D66-89ADFFF62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A6E2-830A-4E54-9334-A70D752B52BA}" type="datetimeFigureOut">
              <a:rPr lang="he-IL" smtClean="0"/>
              <a:t>י"א/כסלו/תשע"ט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BF148DC-CCA9-48C5-832F-00AB3467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D72CD15-5919-485C-95F1-2C74B34C7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B073-A666-46F7-AE69-658287C010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767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AD7AE77-2F87-4FFE-B15C-30C767D57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60A85BE-C350-4F8C-9E53-92EF8C637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D922B8D-91CE-44F3-A992-A83071B38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A6E2-830A-4E54-9334-A70D752B52BA}" type="datetimeFigureOut">
              <a:rPr lang="he-IL" smtClean="0"/>
              <a:t>י"א/כסלו/תשע"ט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AD9136-96EE-4961-B728-2427A47E2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2F60CFB-0C80-44A6-9429-F07C0E43F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B073-A666-46F7-AE69-658287C010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767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83DBBB7-B589-4D17-880B-5173FE3E2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491CFC0-9C31-49A1-9761-F189973C0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2B5F742-559F-4A98-8E4C-D766C85A1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A6E2-830A-4E54-9334-A70D752B52BA}" type="datetimeFigureOut">
              <a:rPr lang="he-IL" smtClean="0"/>
              <a:t>י"א/כסלו/תשע"ט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04F459D-328E-408A-8133-EB668F12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6950A13-C409-40F7-881F-E0464B887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B073-A666-46F7-AE69-658287C010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0129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F7687C0-99F0-419C-AA38-7D52F3619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9C706A5-63F7-4E43-8369-2DC6D73824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0908A7F8-FA9B-488E-A574-5028F37CE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8C0178A-FDAA-450A-A101-D19A46B6B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A6E2-830A-4E54-9334-A70D752B52BA}" type="datetimeFigureOut">
              <a:rPr lang="he-IL" smtClean="0"/>
              <a:t>י"א/כסלו/תשע"ט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C057216-1FCE-4DBA-BD58-095F9AD2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73CE011-C680-45A4-8CA7-708B7F5EE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B073-A666-46F7-AE69-658287C010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661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7EA2E4-3103-47D8-912F-871A8513C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AFA2991-EE11-4BE4-83C0-ACCE651B8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08DB2B2-D478-4FE4-AD84-460FDF0A4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A73E19D9-3B21-4031-8489-0EC56CB14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25F87437-31AB-4732-B66B-85ED189407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EBDB3260-ED17-457E-B8B5-2D6491163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A6E2-830A-4E54-9334-A70D752B52BA}" type="datetimeFigureOut">
              <a:rPr lang="he-IL" smtClean="0"/>
              <a:t>י"א/כסלו/תשע"ט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8214CCD4-FD93-464F-9DDD-A977FBE3B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E8013458-9640-434B-9BC2-E8014844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B073-A666-46F7-AE69-658287C010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585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6A5A0F5-F524-4046-BC13-046FBB513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70801772-FAED-42A3-9CEF-D782492C6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A6E2-830A-4E54-9334-A70D752B52BA}" type="datetimeFigureOut">
              <a:rPr lang="he-IL" smtClean="0"/>
              <a:t>י"א/כסלו/תשע"ט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457F255C-5770-4B58-A612-E4D87D810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2D31C22-AA85-4487-ACCE-BFACD681B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B073-A666-46F7-AE69-658287C010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133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3B703F67-8E2C-4D15-94DD-01102ABD0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A6E2-830A-4E54-9334-A70D752B52BA}" type="datetimeFigureOut">
              <a:rPr lang="he-IL" smtClean="0"/>
              <a:t>י"א/כסלו/תשע"ט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9D5CD97C-2D97-4135-8262-AC3AEFEB3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09DD663-84B1-42EA-BE59-6F24A869B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B073-A666-46F7-AE69-658287C010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180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878AB52-760D-400D-92C3-765BE1F82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A879BEE-BFCD-4E39-8A55-7519ECA2E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999E4D1-F4DE-4D74-9299-4B1EC0A0D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7CCF33C-C57B-4D1E-A55A-8FD6B10BA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A6E2-830A-4E54-9334-A70D752B52BA}" type="datetimeFigureOut">
              <a:rPr lang="he-IL" smtClean="0"/>
              <a:t>י"א/כסלו/תשע"ט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EB98037-3FE8-473E-94F1-C76F0749F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C3DCB10-F80D-435C-82B8-7A90F8FF7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B073-A666-46F7-AE69-658287C010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0297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D4923BD-504A-4447-87AB-09E9031FD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4514A997-6972-4A60-9A86-9DE1AF28AC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E99BE422-C587-45EE-AF5C-5B22CC1AD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FC8EC18-963F-497F-A604-55A7FBDEC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A6E2-830A-4E54-9334-A70D752B52BA}" type="datetimeFigureOut">
              <a:rPr lang="he-IL" smtClean="0"/>
              <a:t>י"א/כסלו/תשע"ט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C76C900-0A5E-4B59-8827-E1A39B5B6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382E59F-8528-4D34-9A19-C1E2DAC51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B073-A666-46F7-AE69-658287C010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555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500A66B3-B976-425E-8B10-CF0AC9E11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BE310CD-6EF3-403D-A12F-82D04D48E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4CDA966-0C5C-46A7-B99B-A6CCFF1FC7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AA6E2-830A-4E54-9334-A70D752B52BA}" type="datetimeFigureOut">
              <a:rPr lang="he-IL" smtClean="0"/>
              <a:t>י"א/כסלו/תשע"ט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0D8C1B9-1D64-48F2-8AF7-A1BDEDF63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C41A7CF-70A1-49E2-8585-C8BF4FC346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1B073-A666-46F7-AE69-658287C010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399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199E844D-631A-4F1C-BFDE-E85DEF2C7198}"/>
              </a:ext>
            </a:extLst>
          </p:cNvPr>
          <p:cNvSpPr txBox="1"/>
          <p:nvPr/>
        </p:nvSpPr>
        <p:spPr>
          <a:xfrm>
            <a:off x="3180080" y="217664"/>
            <a:ext cx="652272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rgbClr val="6666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מפת ישיבות ופורמים ארגונית</a:t>
            </a:r>
          </a:p>
          <a:p>
            <a:pPr algn="ctr"/>
            <a:r>
              <a:rPr lang="he-IL" sz="2000" b="1" dirty="0">
                <a:solidFill>
                  <a:srgbClr val="6666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דוגמא להמחשה</a:t>
            </a:r>
          </a:p>
        </p:txBody>
      </p:sp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id="{0006E31C-33BE-4B2A-ABEA-B94E0C78E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409827"/>
              </p:ext>
            </p:extLst>
          </p:nvPr>
        </p:nvGraphicFramePr>
        <p:xfrm>
          <a:off x="142246" y="1004146"/>
          <a:ext cx="11897353" cy="5478794"/>
        </p:xfrm>
        <a:graphic>
          <a:graphicData uri="http://schemas.openxmlformats.org/drawingml/2006/table">
            <a:tbl>
              <a:tblPr rtl="1" firstRow="1">
                <a:tableStyleId>{5C22544A-7EE6-4342-B048-85BDC9FD1C3A}</a:tableStyleId>
              </a:tblPr>
              <a:tblGrid>
                <a:gridCol w="915181">
                  <a:extLst>
                    <a:ext uri="{9D8B030D-6E8A-4147-A177-3AD203B41FA5}">
                      <a16:colId xmlns:a16="http://schemas.microsoft.com/office/drawing/2014/main" val="2725568405"/>
                    </a:ext>
                  </a:extLst>
                </a:gridCol>
                <a:gridCol w="915181">
                  <a:extLst>
                    <a:ext uri="{9D8B030D-6E8A-4147-A177-3AD203B41FA5}">
                      <a16:colId xmlns:a16="http://schemas.microsoft.com/office/drawing/2014/main" val="4057266950"/>
                    </a:ext>
                  </a:extLst>
                </a:gridCol>
                <a:gridCol w="915181">
                  <a:extLst>
                    <a:ext uri="{9D8B030D-6E8A-4147-A177-3AD203B41FA5}">
                      <a16:colId xmlns:a16="http://schemas.microsoft.com/office/drawing/2014/main" val="3869428461"/>
                    </a:ext>
                  </a:extLst>
                </a:gridCol>
                <a:gridCol w="915181">
                  <a:extLst>
                    <a:ext uri="{9D8B030D-6E8A-4147-A177-3AD203B41FA5}">
                      <a16:colId xmlns:a16="http://schemas.microsoft.com/office/drawing/2014/main" val="2349610455"/>
                    </a:ext>
                  </a:extLst>
                </a:gridCol>
                <a:gridCol w="915181">
                  <a:extLst>
                    <a:ext uri="{9D8B030D-6E8A-4147-A177-3AD203B41FA5}">
                      <a16:colId xmlns:a16="http://schemas.microsoft.com/office/drawing/2014/main" val="1713525652"/>
                    </a:ext>
                  </a:extLst>
                </a:gridCol>
                <a:gridCol w="915181">
                  <a:extLst>
                    <a:ext uri="{9D8B030D-6E8A-4147-A177-3AD203B41FA5}">
                      <a16:colId xmlns:a16="http://schemas.microsoft.com/office/drawing/2014/main" val="4235403050"/>
                    </a:ext>
                  </a:extLst>
                </a:gridCol>
                <a:gridCol w="915181">
                  <a:extLst>
                    <a:ext uri="{9D8B030D-6E8A-4147-A177-3AD203B41FA5}">
                      <a16:colId xmlns:a16="http://schemas.microsoft.com/office/drawing/2014/main" val="4083188631"/>
                    </a:ext>
                  </a:extLst>
                </a:gridCol>
                <a:gridCol w="915181">
                  <a:extLst>
                    <a:ext uri="{9D8B030D-6E8A-4147-A177-3AD203B41FA5}">
                      <a16:colId xmlns:a16="http://schemas.microsoft.com/office/drawing/2014/main" val="1667815265"/>
                    </a:ext>
                  </a:extLst>
                </a:gridCol>
                <a:gridCol w="915181">
                  <a:extLst>
                    <a:ext uri="{9D8B030D-6E8A-4147-A177-3AD203B41FA5}">
                      <a16:colId xmlns:a16="http://schemas.microsoft.com/office/drawing/2014/main" val="1581323209"/>
                    </a:ext>
                  </a:extLst>
                </a:gridCol>
                <a:gridCol w="915181">
                  <a:extLst>
                    <a:ext uri="{9D8B030D-6E8A-4147-A177-3AD203B41FA5}">
                      <a16:colId xmlns:a16="http://schemas.microsoft.com/office/drawing/2014/main" val="485501484"/>
                    </a:ext>
                  </a:extLst>
                </a:gridCol>
                <a:gridCol w="915181">
                  <a:extLst>
                    <a:ext uri="{9D8B030D-6E8A-4147-A177-3AD203B41FA5}">
                      <a16:colId xmlns:a16="http://schemas.microsoft.com/office/drawing/2014/main" val="3606391936"/>
                    </a:ext>
                  </a:extLst>
                </a:gridCol>
                <a:gridCol w="915181">
                  <a:extLst>
                    <a:ext uri="{9D8B030D-6E8A-4147-A177-3AD203B41FA5}">
                      <a16:colId xmlns:a16="http://schemas.microsoft.com/office/drawing/2014/main" val="219155584"/>
                    </a:ext>
                  </a:extLst>
                </a:gridCol>
                <a:gridCol w="915181">
                  <a:extLst>
                    <a:ext uri="{9D8B030D-6E8A-4147-A177-3AD203B41FA5}">
                      <a16:colId xmlns:a16="http://schemas.microsoft.com/office/drawing/2014/main" val="3896763287"/>
                    </a:ext>
                  </a:extLst>
                </a:gridCol>
              </a:tblGrid>
              <a:tr h="367454"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ינואר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פברואר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מרץ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אפריל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מאי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יוני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יולי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אוגוסט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ספטמבר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אוקטובר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נובמבר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דצמבר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765296"/>
                  </a:ext>
                </a:extLst>
              </a:tr>
              <a:tr h="620038">
                <a:tc>
                  <a:txBody>
                    <a:bodyPr/>
                    <a:lstStyle/>
                    <a:p>
                      <a:pPr rtl="1"/>
                      <a:r>
                        <a:rPr lang="he-IL" sz="12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הנהלה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ישיבת הנהלה חודשית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ישיבת הנהלה חודשית</a:t>
                      </a:r>
                      <a:endParaRPr kumimoji="0" lang="he-I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66699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ישיבת הנהלה חודשית</a:t>
                      </a:r>
                      <a:endParaRPr kumimoji="0" lang="he-I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66699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ישיבת הנהלה חודשית</a:t>
                      </a:r>
                      <a:endParaRPr kumimoji="0" lang="he-I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66699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ישיבת הנהלה חודשית</a:t>
                      </a:r>
                      <a:endParaRPr kumimoji="0" lang="he-I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66699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ישיבת הנהלה חודשית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ישיבת הנהלה חודשית</a:t>
                      </a:r>
                      <a:endParaRPr kumimoji="0" lang="he-I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66699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ישיבת הנהלה חודשית</a:t>
                      </a:r>
                      <a:endParaRPr kumimoji="0" lang="he-I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66699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ישיבת הנהלה חודשית</a:t>
                      </a:r>
                      <a:endParaRPr kumimoji="0" lang="he-I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66699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ישיבת הנהלה חודשית</a:t>
                      </a:r>
                      <a:endParaRPr kumimoji="0" lang="he-I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66699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ישיבת הנהלה חודשית</a:t>
                      </a:r>
                      <a:endParaRPr kumimoji="0" lang="he-I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66699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ישיבת הנהלה חודשית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441130"/>
                  </a:ext>
                </a:extLst>
              </a:tr>
              <a:tr h="866355">
                <a:tc>
                  <a:txBody>
                    <a:bodyPr/>
                    <a:lstStyle/>
                    <a:p>
                      <a:pPr rtl="1"/>
                      <a:r>
                        <a:rPr lang="he-IL" sz="12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מול לקוחות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כנס תחילת שנה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הרמת כוסית פסח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הרמת כוסית ראש השנה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3865028"/>
                  </a:ext>
                </a:extLst>
              </a:tr>
              <a:tr h="866355">
                <a:tc>
                  <a:txBody>
                    <a:bodyPr/>
                    <a:lstStyle/>
                    <a:p>
                      <a:pPr rtl="1"/>
                      <a:r>
                        <a:rPr lang="he-IL" sz="12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ברמת מחלקה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ישיבת מחלקה דו-חודשית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ישיבת מחלקה דו-חודשית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ישיבת מחלקה דו-חודשית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ישיבת מחלקה דו-חודשית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ישיבת מחלקה דו-חודשית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ישיבת מחלקה דו-חודשית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244831"/>
                  </a:ext>
                </a:extLst>
              </a:tr>
              <a:tr h="866355">
                <a:tc>
                  <a:txBody>
                    <a:bodyPr/>
                    <a:lstStyle/>
                    <a:p>
                      <a:pPr rtl="1"/>
                      <a:r>
                        <a:rPr lang="he-IL" sz="12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משאבי אנוש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הערכת ביצועים ומשובים לעובדים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 err="1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ארוע</a:t>
                      </a:r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עובדים שנתי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דיוני שכר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7934567"/>
                  </a:ext>
                </a:extLst>
              </a:tr>
              <a:tr h="866355">
                <a:tc>
                  <a:txBody>
                    <a:bodyPr/>
                    <a:lstStyle/>
                    <a:p>
                      <a:pPr rtl="1"/>
                      <a:r>
                        <a:rPr lang="he-IL" sz="1200" b="1" dirty="0" err="1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תוכניות</a:t>
                      </a:r>
                      <a:r>
                        <a:rPr lang="he-IL" sz="12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עבודה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התנעת הכנת תכניות עבודה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הכנת תכניות עבודה מחלקתיות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אישור תכניות עבודה ואינטגרציה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3526243"/>
                  </a:ext>
                </a:extLst>
              </a:tr>
              <a:tr h="620038">
                <a:tc>
                  <a:txBody>
                    <a:bodyPr/>
                    <a:lstStyle/>
                    <a:p>
                      <a:pPr rtl="1"/>
                      <a:r>
                        <a:rPr lang="he-IL" sz="12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כספים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הכנת דוחות שנתיים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הכנת דוח חצי שנתי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>
                          <a:solidFill>
                            <a:srgbClr val="666699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גיבוש תקציב ראשוני לשנה הבאה</a:t>
                      </a: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solidFill>
                          <a:srgbClr val="666699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311026"/>
                  </a:ext>
                </a:extLst>
              </a:tr>
            </a:tbl>
          </a:graphicData>
        </a:graphic>
      </p:graphicFrame>
      <p:cxnSp>
        <p:nvCxnSpPr>
          <p:cNvPr id="13" name="מחבר חץ ישר 12">
            <a:extLst>
              <a:ext uri="{FF2B5EF4-FFF2-40B4-BE49-F238E27FC236}">
                <a16:creationId xmlns:a16="http://schemas.microsoft.com/office/drawing/2014/main" id="{36BED6F0-6532-4CAF-9C70-9A091592C7CC}"/>
              </a:ext>
            </a:extLst>
          </p:cNvPr>
          <p:cNvCxnSpPr>
            <a:cxnSpLocks/>
          </p:cNvCxnSpPr>
          <p:nvPr/>
        </p:nvCxnSpPr>
        <p:spPr>
          <a:xfrm>
            <a:off x="2072640" y="1838960"/>
            <a:ext cx="0" cy="4124960"/>
          </a:xfrm>
          <a:prstGeom prst="straightConnector1">
            <a:avLst/>
          </a:prstGeom>
          <a:ln>
            <a:solidFill>
              <a:srgbClr val="666699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חץ ישר 23">
            <a:extLst>
              <a:ext uri="{FF2B5EF4-FFF2-40B4-BE49-F238E27FC236}">
                <a16:creationId xmlns:a16="http://schemas.microsoft.com/office/drawing/2014/main" id="{6D3A7B5F-9A8A-4C7E-912A-6FA20B997781}"/>
              </a:ext>
            </a:extLst>
          </p:cNvPr>
          <p:cNvCxnSpPr>
            <a:cxnSpLocks/>
          </p:cNvCxnSpPr>
          <p:nvPr/>
        </p:nvCxnSpPr>
        <p:spPr>
          <a:xfrm>
            <a:off x="2184400" y="3627120"/>
            <a:ext cx="0" cy="1046480"/>
          </a:xfrm>
          <a:prstGeom prst="straightConnector1">
            <a:avLst/>
          </a:prstGeom>
          <a:ln>
            <a:solidFill>
              <a:srgbClr val="666699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44620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125</Words>
  <Application>Microsoft Office PowerPoint</Application>
  <PresentationFormat>מסך רחב</PresentationFormat>
  <Paragraphs>50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Times New Roman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inbal.gelberi@gmail.com</dc:creator>
  <cp:lastModifiedBy>inbal.gelberi@gmail.com</cp:lastModifiedBy>
  <cp:revision>8</cp:revision>
  <dcterms:created xsi:type="dcterms:W3CDTF">2018-11-11T10:37:50Z</dcterms:created>
  <dcterms:modified xsi:type="dcterms:W3CDTF">2018-11-19T16:41:30Z</dcterms:modified>
</cp:coreProperties>
</file>